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03" r:id="rId3"/>
    <p:sldId id="304" r:id="rId4"/>
    <p:sldId id="280" r:id="rId5"/>
    <p:sldId id="281" r:id="rId6"/>
    <p:sldId id="282" r:id="rId7"/>
    <p:sldId id="269" r:id="rId8"/>
    <p:sldId id="300" r:id="rId9"/>
    <p:sldId id="290" r:id="rId10"/>
    <p:sldId id="301" r:id="rId11"/>
    <p:sldId id="291" r:id="rId12"/>
    <p:sldId id="302" r:id="rId13"/>
    <p:sldId id="288" r:id="rId14"/>
    <p:sldId id="286" r:id="rId15"/>
    <p:sldId id="292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3F"/>
    <a:srgbClr val="F5E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D5D48-F43C-4392-A207-94DDDD83CD7A}" type="datetimeFigureOut">
              <a:rPr lang="de-DE" smtClean="0"/>
              <a:t>02.06.2020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D9A43-4905-482B-9DF4-BB43D21E50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95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E4DAA-DBC9-47FB-9BB4-5325E3F58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4B5AD66-EAE7-4769-81EA-FE7719B87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F4A8CB-2B54-463A-9C99-57AE3FF79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1461-FE53-40C3-812D-F00FD70363DC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C27B2D-5D38-46B3-9186-6E4824801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07D4FF-641C-4474-92E4-AF6A3544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93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7F4C6D-FF51-441E-9607-76E57C144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A06F26-0C44-41A4-B891-F0FAAE3B7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63569-2E6D-4C79-9532-1B28DE1BF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2B3F-76F1-4A5D-9589-E5DDE40B72F2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AD3AEE-A0AE-4A19-81D0-DE6EAB99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575A2-39CB-45C6-BEA5-4090CCB34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32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432F1BE-A485-4052-A8E0-5580684E6C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6F7CFC-9CC5-4606-8846-7897AC26F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42AF8B-6960-493F-9FC8-1188CFFF0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603F-9C78-4378-A4E3-A82B1CE2844B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0DF572-6387-498F-B2CC-42155A25A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06E1DC-A652-4D24-96AD-1AF531D63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83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31F4F-CD6E-4D5D-BCB8-CA59CC54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62D96-0F98-4C03-A148-99C40F53F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3A7168-6F0F-4F9C-92BE-F933209A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45D-0C90-464D-A2C2-D6EE6B863384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4BD217-236D-4AED-A0AA-811A1E22E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36ECC5-8AC5-45E4-8F2B-C9FE279B4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298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BED62A-F96C-476E-ABC3-85BD40F6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752903-C0B8-44B7-B691-5570C212A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AF1F8C-C520-40C6-9BD2-9278D1DD6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1908-AFDF-4C8B-99FB-B1390AAB811E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B8FAC-BEAB-445F-883E-DBA32244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9B2F94-CB2A-4FA2-A556-0B403305C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95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29CC0-2AD6-429F-B78A-575864DB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7462C3-CD89-4F1E-B593-B172622761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875A8F0-B9EB-4383-AC21-6E4C8B703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5848F6-220C-4E90-ABEE-A09013399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F44B-433A-4326-91DA-8AD8466173E1}" type="datetime1">
              <a:rPr lang="de-DE" smtClean="0"/>
              <a:t>02.06.2020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76EA45-D252-4B6D-ACA3-1F2E2A269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B067B4-6DB7-46B5-9A48-46A5BBA18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854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B67B1-6B75-4671-B518-364C48C2C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D6D8F8-A112-49B1-B62B-162B80C66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39B4B8-86D2-44BF-A70E-097DE6BAB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18AD4B-7DFB-46A7-9D96-ADCA47856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A2D5BD-3E78-4B72-B964-343E493672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D00B14D-7AAC-42CF-9837-AB28D673A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C8313-2246-4434-BD15-9D125EAB220E}" type="datetime1">
              <a:rPr lang="de-DE" smtClean="0"/>
              <a:t>02.06.2020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5A0FB3A-B87A-4FEC-B036-D10EFDB09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C0A9F8-CC9F-43B6-8BA1-D37A5D4A4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408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A0271-C280-4F78-9481-EF8CA2E79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2CFEF33-92F2-46D3-86A7-7FB41968A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AD43-3713-405C-978D-C5FC16BA1962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CD3ED4-F22A-4769-86B5-D5F4E6BDF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C9ACF92-1811-4559-8B39-D31CD3FC7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59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B649FDD-956B-4E93-B4BA-6603601A5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0D1D-6AC4-446C-9B26-CDB13AB1E31D}" type="datetime1">
              <a:rPr lang="de-DE" smtClean="0"/>
              <a:t>02.06.2020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830D805-ED4C-4436-AB72-646DE127B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1787E1A-7296-42FD-BCC3-BCEA62DF5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58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DFCAB-C98C-42F1-9AFA-DE5D1EF72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441475-2FAB-4FA2-8762-DF9D4F058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36F0D2-9561-4F2C-BB77-B3D438631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C6FEDF-F835-4990-8DCC-4E1F479BA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B8B12-2AA0-4706-AC3F-433C5D0FC577}" type="datetime1">
              <a:rPr lang="de-DE" smtClean="0"/>
              <a:t>02.06.2020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79058A-0311-40E7-9341-0A38DF1C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5A1717-47DC-4F53-851F-12D82A4A2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4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34A87-9024-4B26-B880-32AFC872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83AB200-6DBE-4A32-84A3-89D046DAEE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D2DFBA-5982-4439-8222-3C76CBCA8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E14688-50DF-48E7-B263-A7B8D6BC5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35B3-4DB9-4D0B-A802-B14ADBCCA666}" type="datetime1">
              <a:rPr lang="de-DE" smtClean="0"/>
              <a:t>02.06.2020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0FE56-497A-481D-8D2A-428E498A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590772-82A6-4998-AB2D-CFE03461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06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633C2AF-7763-41A2-B5DD-F02AEB01C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3C7526-40C2-4220-8CAF-728C9B923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0B7E81-0529-498D-8218-A849801DB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5CED-CD86-4D8A-A2AF-F7FC69F11082}" type="datetime1">
              <a:rPr lang="de-DE" smtClean="0"/>
              <a:t>02.06.2020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42009A-85CD-43FF-A417-9DC040C4D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52A13D-2F30-4B89-8045-CECFA6FCC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B5FD-09F3-4872-81B2-19C77A71CC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b-web.de/material/medien/die-cc-lizenzen-im-uberblick-welche-lizenz-fur-welche-zwecke-1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reativecommons.org/licenses/by-nd/3.0/" TargetMode="External"/><Relationship Id="rId4" Type="http://schemas.openxmlformats.org/officeDocument/2006/relationships/hyperlink" Target="http://www.jonathasmello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E711B7E-0789-406F-97DB-30D1A00C0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32441"/>
            <a:ext cx="9144000" cy="923330"/>
          </a:xfrm>
        </p:spPr>
        <p:txBody>
          <a:bodyPr/>
          <a:lstStyle/>
          <a:p>
            <a:r>
              <a:rPr lang="de-DE" dirty="0">
                <a:solidFill>
                  <a:srgbClr val="7A003F"/>
                </a:solidFill>
              </a:rPr>
              <a:t>Wie die UB Sie unterstützen kann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6E08670-8D6F-4339-A484-1337FDA818F8}"/>
              </a:ext>
            </a:extLst>
          </p:cNvPr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de-DE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02E7126-CD68-4662-9BFF-580B53379A5B}"/>
              </a:ext>
            </a:extLst>
          </p:cNvPr>
          <p:cNvSpPr/>
          <p:nvPr/>
        </p:nvSpPr>
        <p:spPr>
          <a:xfrm>
            <a:off x="1773567" y="2347174"/>
            <a:ext cx="86448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50" dirty="0">
                <a:ln w="0"/>
                <a:solidFill>
                  <a:srgbClr val="7A003F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Open Educational Resources </a:t>
            </a:r>
          </a:p>
          <a:p>
            <a:pPr algn="ctr"/>
            <a:r>
              <a:rPr lang="de-DE" sz="5400" b="1" cap="none" spc="50" dirty="0">
                <a:ln w="0"/>
                <a:solidFill>
                  <a:srgbClr val="7A003F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in der Lehre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4664852-54C4-4B2E-B91E-D0C76407B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8"/>
            <a:ext cx="3544148" cy="1276447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0A6AF9C5-68D9-41A4-AE66-2C0B373F4A6B}"/>
              </a:ext>
            </a:extLst>
          </p:cNvPr>
          <p:cNvSpPr/>
          <p:nvPr/>
        </p:nvSpPr>
        <p:spPr>
          <a:xfrm>
            <a:off x="186612" y="1502229"/>
            <a:ext cx="11691257" cy="335902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4C08E81-CF65-4E76-97C8-97A06D921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12" y="5355771"/>
            <a:ext cx="11699238" cy="353599"/>
          </a:xfrm>
          <a:prstGeom prst="rect">
            <a:avLst/>
          </a:prstGeom>
        </p:spPr>
      </p:pic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F2E99BD9-FC75-4A20-ACCE-2E6A26027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E3894-06C6-4E2A-ADD6-485F957BF4C4}" type="datetime1">
              <a:rPr lang="de-DE" smtClean="0"/>
              <a:t>02.06.2020</a:t>
            </a:fld>
            <a:endParaRPr lang="de-DE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623A4F6F-8382-4A8E-8628-560B48DEB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</a:t>
            </a:fld>
            <a:endParaRPr lang="de-DE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E2A6DBD-1AA8-4854-AD32-A29140FE7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Stefanie Kutz / Open Science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9F4CC77-991B-48E1-9B25-49D2AFFE35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5841179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1877" y="6375997"/>
            <a:ext cx="2743200" cy="365125"/>
          </a:xfrm>
        </p:spPr>
        <p:txBody>
          <a:bodyPr/>
          <a:lstStyle/>
          <a:p>
            <a:fld id="{2385B5FD-09F3-4872-81B2-19C77A71CCC1}" type="slidenum">
              <a:rPr lang="de-DE" smtClean="0"/>
              <a:t>10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D070C05-A780-4823-9DC7-6871F1DE5106}"/>
              </a:ext>
            </a:extLst>
          </p:cNvPr>
          <p:cNvSpPr/>
          <p:nvPr/>
        </p:nvSpPr>
        <p:spPr>
          <a:xfrm>
            <a:off x="393166" y="1411003"/>
            <a:ext cx="11691257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rgbClr val="7A003F"/>
                </a:solidFill>
              </a:rPr>
              <a:t>Vorteile von OER:</a:t>
            </a:r>
          </a:p>
          <a:p>
            <a:endParaRPr lang="de-DE" dirty="0"/>
          </a:p>
          <a:p>
            <a:r>
              <a:rPr lang="de-DE" dirty="0"/>
              <a:t>Kollaboration: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dirty="0"/>
              <a:t>Zusammenarbeit zwischen KollegInnen und Einrichtungen, auch über Fachgrenzen hinaus, wird angeregt</a:t>
            </a:r>
          </a:p>
          <a:p>
            <a:endParaRPr lang="de-DE" dirty="0"/>
          </a:p>
          <a:p>
            <a:r>
              <a:rPr lang="de-DE" dirty="0"/>
              <a:t>Urheberrecht: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dirty="0"/>
              <a:t>Ü</a:t>
            </a:r>
            <a:r>
              <a:rPr lang="de-DE"/>
              <a:t>berschaubare </a:t>
            </a:r>
            <a:r>
              <a:rPr lang="de-DE" dirty="0"/>
              <a:t>Bedingungen durch offene Lizensierung</a:t>
            </a:r>
          </a:p>
          <a:p>
            <a:endParaRPr lang="de-DE" dirty="0"/>
          </a:p>
          <a:p>
            <a:r>
              <a:rPr lang="de-DE" dirty="0"/>
              <a:t>Produktivität: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dirty="0"/>
              <a:t>Bestehendes Material kann angepasst und wiederverwendet werden, geringerer Zeitaufwand </a:t>
            </a:r>
          </a:p>
          <a:p>
            <a:endParaRPr lang="de-DE" dirty="0"/>
          </a:p>
          <a:p>
            <a:r>
              <a:rPr lang="de-DE" dirty="0"/>
              <a:t>Qualität: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dirty="0"/>
              <a:t>Gute Ideen werden sichtbar gemacht, auch außerhalb des Hörsaals, Feedback ist möglich</a:t>
            </a:r>
          </a:p>
          <a:p>
            <a:endParaRPr lang="de-DE" dirty="0"/>
          </a:p>
          <a:p>
            <a:r>
              <a:rPr lang="de-DE" dirty="0"/>
              <a:t>Mitwirkung: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de-DE" dirty="0"/>
              <a:t>Medienkompetenz und ständiges Lernen wird durch aktive Mitgestaltung gefördert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4844913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11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8FF26D-33AD-4138-B948-8E08EAE3656F}"/>
              </a:ext>
            </a:extLst>
          </p:cNvPr>
          <p:cNvSpPr txBox="1"/>
          <p:nvPr/>
        </p:nvSpPr>
        <p:spPr>
          <a:xfrm>
            <a:off x="3258031" y="1732758"/>
            <a:ext cx="50560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rgbClr val="7A003F"/>
                </a:solidFill>
              </a:rPr>
              <a:t>Und wie veröffentliche ich meine Lehrmaterialien?</a:t>
            </a:r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7687DB1-1CF9-46F0-A242-425CACDF0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88" y="3621554"/>
            <a:ext cx="1669180" cy="234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3359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12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6A79C-8E64-4ECE-A35F-548E4A2D69E1}"/>
              </a:ext>
            </a:extLst>
          </p:cNvPr>
          <p:cNvSpPr txBox="1"/>
          <p:nvPr/>
        </p:nvSpPr>
        <p:spPr>
          <a:xfrm>
            <a:off x="291627" y="1104912"/>
            <a:ext cx="1190037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7A003F"/>
                </a:solidFill>
              </a:rPr>
              <a:t>Checkliste für Lehrende</a:t>
            </a:r>
          </a:p>
          <a:p>
            <a:endParaRPr lang="de-DE" dirty="0"/>
          </a:p>
          <a:p>
            <a:r>
              <a:rPr lang="de-DE" b="1" dirty="0"/>
              <a:t>1. Ist eine freie Lizenz das richtige für mein Werk?</a:t>
            </a:r>
          </a:p>
          <a:p>
            <a:r>
              <a:rPr lang="de-DE" b="1" dirty="0"/>
              <a:t>	</a:t>
            </a:r>
          </a:p>
          <a:p>
            <a:r>
              <a:rPr lang="de-DE" b="1" dirty="0"/>
              <a:t>2. Welche Lizenz passt am besten zu meinen Bedürfnissen?</a:t>
            </a:r>
          </a:p>
          <a:p>
            <a:r>
              <a:rPr lang="de-DE" b="1" dirty="0"/>
              <a:t>	</a:t>
            </a:r>
            <a:r>
              <a:rPr lang="de-DE" i="1" dirty="0"/>
              <a:t>Eine Entscheidungshilfe bietet die Checkliste unter: </a:t>
            </a:r>
          </a:p>
          <a:p>
            <a:r>
              <a:rPr lang="de-DE" i="1" dirty="0"/>
              <a:t>	</a:t>
            </a:r>
            <a:r>
              <a:rPr lang="de-DE" i="1" dirty="0">
                <a:hlinkClick r:id="rId3"/>
              </a:rPr>
              <a:t>https://wb-web.de/material/medien/die-cc-lizenzen-im-uberblick-welche-lizenz-fur-welche-zwecke-1.html</a:t>
            </a:r>
            <a:endParaRPr lang="de-DE" i="1" dirty="0"/>
          </a:p>
          <a:p>
            <a:endParaRPr lang="de-DE" b="1" dirty="0"/>
          </a:p>
          <a:p>
            <a:r>
              <a:rPr lang="de-DE" b="1" dirty="0"/>
              <a:t>3. In welcher Weise soll die Namensnennung erfolgen?	</a:t>
            </a:r>
          </a:p>
          <a:p>
            <a:endParaRPr lang="de-DE" b="1" dirty="0"/>
          </a:p>
          <a:p>
            <a:r>
              <a:rPr lang="de-DE" b="1" dirty="0"/>
              <a:t>4. Welche Metadaten soll ich bereitstellen?</a:t>
            </a:r>
            <a:endParaRPr lang="de-DE" dirty="0"/>
          </a:p>
          <a:p>
            <a:pPr lvl="1"/>
            <a:r>
              <a:rPr lang="de-DE" i="1" dirty="0"/>
              <a:t>	Minimum</a:t>
            </a:r>
            <a:r>
              <a:rPr lang="de-DE" dirty="0"/>
              <a:t>: Angaben zu </a:t>
            </a:r>
            <a:r>
              <a:rPr lang="de-DE" dirty="0" err="1"/>
              <a:t>UrheberIn</a:t>
            </a:r>
            <a:r>
              <a:rPr lang="de-DE" dirty="0"/>
              <a:t>, Lizenz und Titel</a:t>
            </a:r>
          </a:p>
          <a:p>
            <a:pPr lvl="1"/>
            <a:r>
              <a:rPr lang="de-DE" i="1" dirty="0"/>
              <a:t>	Wünschenswert</a:t>
            </a:r>
            <a:r>
              <a:rPr lang="de-DE" dirty="0"/>
              <a:t>: Schlagworte, Datum, Sprache, Fachgebiet, Materialart und eine kurze Beschreibung des Materials.</a:t>
            </a:r>
          </a:p>
          <a:p>
            <a:pPr lvl="1"/>
            <a:r>
              <a:rPr lang="de-DE" i="1" dirty="0"/>
              <a:t>	Bonus</a:t>
            </a:r>
            <a:r>
              <a:rPr lang="de-DE" dirty="0"/>
              <a:t>: Zielgruppe, didaktischer Zweck, Zeitaufwand </a:t>
            </a:r>
            <a:r>
              <a:rPr lang="de-DE" dirty="0" err="1"/>
              <a:t>u.ä.</a:t>
            </a:r>
            <a:r>
              <a:rPr lang="de-DE" dirty="0"/>
              <a:t> </a:t>
            </a:r>
          </a:p>
          <a:p>
            <a:pPr lvl="1"/>
            <a:r>
              <a:rPr lang="de-DE" i="1" dirty="0"/>
              <a:t>	Bei Bedarf</a:t>
            </a:r>
            <a:r>
              <a:rPr lang="de-DE" dirty="0"/>
              <a:t>: Technische Angaben zu benötigter Software o.ä. </a:t>
            </a:r>
          </a:p>
          <a:p>
            <a:endParaRPr lang="de-DE" b="1" dirty="0"/>
          </a:p>
          <a:p>
            <a:r>
              <a:rPr lang="de-DE" b="1" dirty="0"/>
              <a:t>5. Welche Dateiformate sind sinnvoll?</a:t>
            </a:r>
          </a:p>
          <a:p>
            <a:r>
              <a:rPr lang="de-DE" sz="1200" i="1" dirty="0"/>
              <a:t>	</a:t>
            </a:r>
            <a:r>
              <a:rPr lang="de-DE" sz="1100" i="1" dirty="0"/>
              <a:t>.</a:t>
            </a:r>
          </a:p>
          <a:p>
            <a:endParaRPr lang="de-DE" sz="1400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499716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13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A6E043E-9311-4FDE-BACD-FFDFCC930558}"/>
              </a:ext>
            </a:extLst>
          </p:cNvPr>
          <p:cNvSpPr txBox="1"/>
          <p:nvPr/>
        </p:nvSpPr>
        <p:spPr>
          <a:xfrm>
            <a:off x="186612" y="1339539"/>
            <a:ext cx="1169125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7A003F"/>
                </a:solidFill>
              </a:rPr>
              <a:t>Die Universitätsbibliothek bietet Ihnen folgende Services: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Beratung zu Lizensierung und Dateiformaten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Hilfe bei der Beantragung zur Veröffentlichung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Bereitstellung des Dokumentenservers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Formelle Prüfung der Materialien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Upload der Metadaten und Dateien auf das institutionelle </a:t>
            </a:r>
          </a:p>
          <a:p>
            <a:pPr lvl="1"/>
            <a:r>
              <a:rPr lang="de-DE" dirty="0"/>
              <a:t>     Repositorium der OVGU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Nachweis der Materialien im Bibliothekskatalog der UB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78DD5B2-4508-4136-9FC4-7F6B4B186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234" y="1889479"/>
            <a:ext cx="5002635" cy="379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975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DFEA-E815-40FB-81C2-3985AB4250ED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14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07B01C3-4F5C-4559-BBD4-3D1F12FC82B9}"/>
              </a:ext>
            </a:extLst>
          </p:cNvPr>
          <p:cNvSpPr/>
          <p:nvPr/>
        </p:nvSpPr>
        <p:spPr>
          <a:xfrm>
            <a:off x="186609" y="1961532"/>
            <a:ext cx="116912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srgbClr val="7A003F"/>
                </a:solidFill>
              </a:rPr>
              <a:t>Das Potenzial von Open Educational Resources an Hochschulen ist groß. </a:t>
            </a:r>
          </a:p>
          <a:p>
            <a:pPr algn="ctr"/>
            <a:r>
              <a:rPr lang="de-DE" b="1" dirty="0">
                <a:solidFill>
                  <a:srgbClr val="7A003F"/>
                </a:solidFill>
              </a:rPr>
              <a:t>Sie können die Bildung offener, kollaborativer und freier gestalten und sind eine Option das Thema </a:t>
            </a:r>
            <a:r>
              <a:rPr lang="de-DE" b="1" dirty="0" err="1">
                <a:solidFill>
                  <a:srgbClr val="7A003F"/>
                </a:solidFill>
              </a:rPr>
              <a:t>Openness</a:t>
            </a:r>
            <a:r>
              <a:rPr lang="de-DE" b="1" dirty="0">
                <a:solidFill>
                  <a:srgbClr val="7A003F"/>
                </a:solidFill>
              </a:rPr>
              <a:t> voranzutreiben, für ein Ideal der freien Bildung. </a:t>
            </a:r>
          </a:p>
          <a:p>
            <a:pPr algn="ctr"/>
            <a:endParaRPr lang="de-DE" b="1" dirty="0">
              <a:solidFill>
                <a:srgbClr val="7A003F"/>
              </a:solidFill>
            </a:endParaRPr>
          </a:p>
          <a:p>
            <a:pPr algn="ctr"/>
            <a:r>
              <a:rPr lang="de-DE" b="1" dirty="0">
                <a:solidFill>
                  <a:srgbClr val="7A003F"/>
                </a:solidFill>
              </a:rPr>
              <a:t>OER stärkt Forschung und Lehre! Machen Sie mit!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1B82699-D578-4C28-99A2-15B80AE02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805" y="4357367"/>
            <a:ext cx="5004867" cy="1814264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59C277-D87E-4A0C-B8B4-42910C476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Abb.: https://pixabay.com/de/photos/startup-start-up-daumen-like-3373320/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97747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15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61BC91-FB28-4967-A5B7-B4BB226D003A}"/>
              </a:ext>
            </a:extLst>
          </p:cNvPr>
          <p:cNvSpPr txBox="1"/>
          <p:nvPr/>
        </p:nvSpPr>
        <p:spPr>
          <a:xfrm>
            <a:off x="1124064" y="2060245"/>
            <a:ext cx="119157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7A003F"/>
                </a:solidFill>
              </a:rPr>
              <a:t>Bei Interesse an diesem Angebot wenden Sie sich bitte an:</a:t>
            </a:r>
          </a:p>
          <a:p>
            <a:endParaRPr lang="de-DE" sz="2400" dirty="0">
              <a:solidFill>
                <a:srgbClr val="7A003F"/>
              </a:solidFill>
            </a:endParaRPr>
          </a:p>
          <a:p>
            <a:r>
              <a:rPr lang="de-DE" dirty="0"/>
              <a:t>Stefanie </a:t>
            </a:r>
            <a:r>
              <a:rPr lang="de-DE" dirty="0" err="1"/>
              <a:t>Kutz</a:t>
            </a:r>
            <a:endParaRPr lang="de-DE" dirty="0"/>
          </a:p>
          <a:p>
            <a:r>
              <a:rPr lang="de-DE" dirty="0"/>
              <a:t>Universitätsbibliothek Magdeburg</a:t>
            </a:r>
          </a:p>
          <a:p>
            <a:r>
              <a:rPr lang="de-DE" dirty="0"/>
              <a:t>Open Science</a:t>
            </a:r>
          </a:p>
          <a:p>
            <a:r>
              <a:rPr lang="de-DE" dirty="0"/>
              <a:t>Universitätsplatz 2 / Gebäude 30</a:t>
            </a:r>
          </a:p>
          <a:p>
            <a:r>
              <a:rPr lang="de-DE" dirty="0"/>
              <a:t>39106 Magdeburg</a:t>
            </a:r>
          </a:p>
          <a:p>
            <a:endParaRPr lang="de-DE" dirty="0"/>
          </a:p>
          <a:p>
            <a:r>
              <a:rPr lang="de-DE" dirty="0"/>
              <a:t>Telefon: 0391 67 57450</a:t>
            </a:r>
          </a:p>
          <a:p>
            <a:r>
              <a:rPr lang="de-DE" dirty="0"/>
              <a:t>E-Mail: stefanie.kutz@ovgu.de</a:t>
            </a:r>
          </a:p>
        </p:txBody>
      </p:sp>
    </p:spTree>
    <p:extLst>
      <p:ext uri="{BB962C8B-B14F-4D97-AF65-F5344CB8AC3E}">
        <p14:creationId xmlns:p14="http://schemas.microsoft.com/office/powerpoint/2010/main" val="367038286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2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8FF26D-33AD-4138-B948-8E08EAE3656F}"/>
              </a:ext>
            </a:extLst>
          </p:cNvPr>
          <p:cNvSpPr txBox="1"/>
          <p:nvPr/>
        </p:nvSpPr>
        <p:spPr>
          <a:xfrm>
            <a:off x="186612" y="1503329"/>
            <a:ext cx="83218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7A003F"/>
                </a:solidFill>
              </a:rPr>
              <a:t>Ablauf</a:t>
            </a:r>
          </a:p>
          <a:p>
            <a:endParaRPr lang="de-DE" sz="2400" b="1" dirty="0">
              <a:solidFill>
                <a:srgbClr val="7A003F"/>
              </a:solidFill>
            </a:endParaRPr>
          </a:p>
          <a:p>
            <a:endParaRPr lang="de-DE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Was sind Open Educational Resources?</a:t>
            </a:r>
          </a:p>
          <a:p>
            <a:endParaRPr lang="de-DE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Was heißt Creative Commons?</a:t>
            </a:r>
          </a:p>
          <a:p>
            <a:endParaRPr lang="de-DE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Vorteile</a:t>
            </a:r>
          </a:p>
          <a:p>
            <a:endParaRPr lang="de-DE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Services der UB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682678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2FD2-B326-43B3-95F6-E1BF82658ADE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3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8FF26D-33AD-4138-B948-8E08EAE3656F}"/>
              </a:ext>
            </a:extLst>
          </p:cNvPr>
          <p:cNvSpPr txBox="1"/>
          <p:nvPr/>
        </p:nvSpPr>
        <p:spPr>
          <a:xfrm>
            <a:off x="186611" y="1503329"/>
            <a:ext cx="1180964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solidFill>
                  <a:srgbClr val="7A003F"/>
                </a:solidFill>
              </a:rPr>
              <a:t>Open Educational Resources </a:t>
            </a:r>
          </a:p>
          <a:p>
            <a:pPr algn="ctr"/>
            <a:endParaRPr lang="de-DE" sz="4000" dirty="0">
              <a:solidFill>
                <a:srgbClr val="7A003F"/>
              </a:solidFill>
            </a:endParaRPr>
          </a:p>
          <a:p>
            <a:pPr algn="ctr"/>
            <a:endParaRPr lang="de-DE" sz="4000" dirty="0">
              <a:solidFill>
                <a:srgbClr val="7A003F"/>
              </a:solidFill>
            </a:endParaRPr>
          </a:p>
          <a:p>
            <a:pPr algn="ctr"/>
            <a:endParaRPr lang="de-DE" sz="4000" dirty="0">
              <a:solidFill>
                <a:srgbClr val="7A003F"/>
              </a:solidFill>
            </a:endParaRPr>
          </a:p>
          <a:p>
            <a:pPr algn="ctr"/>
            <a:endParaRPr lang="de-DE" sz="4000" dirty="0">
              <a:solidFill>
                <a:srgbClr val="7A003F"/>
              </a:solidFill>
            </a:endParaRPr>
          </a:p>
          <a:p>
            <a:pPr algn="ctr"/>
            <a:endParaRPr lang="de-DE" sz="4000" dirty="0">
              <a:solidFill>
                <a:srgbClr val="7A003F"/>
              </a:solidFill>
            </a:endParaRPr>
          </a:p>
          <a:p>
            <a:pPr algn="ctr"/>
            <a:r>
              <a:rPr lang="de-DE" sz="4000" dirty="0">
                <a:solidFill>
                  <a:srgbClr val="7A003F"/>
                </a:solidFill>
              </a:rPr>
              <a:t>Was ist das eigentlich?</a:t>
            </a:r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175B540-0CE3-4B93-BF7A-7BB921FF1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246" y="2506429"/>
            <a:ext cx="3379508" cy="2241740"/>
          </a:xfrm>
          <a:prstGeom prst="rect">
            <a:avLst/>
          </a:prstGeom>
        </p:spPr>
      </p:pic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B4C01BA3-5BAD-42DB-ABB6-098427966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6144" y="6369422"/>
            <a:ext cx="6145635" cy="365125"/>
          </a:xfrm>
        </p:spPr>
        <p:txBody>
          <a:bodyPr/>
          <a:lstStyle/>
          <a:p>
            <a:r>
              <a:rPr lang="de-DE" dirty="0"/>
              <a:t>Abb.: OER Global Logo von </a:t>
            </a:r>
            <a:r>
              <a:rPr lang="de-DE" u="sng" dirty="0" err="1">
                <a:hlinkClick r:id="rId4"/>
              </a:rPr>
              <a:t>Jonathas</a:t>
            </a:r>
            <a:r>
              <a:rPr lang="de-DE" u="sng" dirty="0">
                <a:hlinkClick r:id="rId4"/>
              </a:rPr>
              <a:t> Mello</a:t>
            </a:r>
            <a:r>
              <a:rPr lang="de-DE" dirty="0"/>
              <a:t> lizenziert unter </a:t>
            </a:r>
            <a:r>
              <a:rPr lang="de-DE" u="sng" dirty="0">
                <a:hlinkClick r:id="rId5"/>
              </a:rPr>
              <a:t>Creative</a:t>
            </a:r>
            <a:br>
              <a:rPr lang="de-DE" u="sng" dirty="0">
                <a:hlinkClick r:id="rId5"/>
              </a:rPr>
            </a:br>
            <a:r>
              <a:rPr lang="de-DE" u="sng" dirty="0">
                <a:hlinkClick r:id="rId5"/>
              </a:rPr>
              <a:t>Commons Attribution </a:t>
            </a:r>
            <a:r>
              <a:rPr lang="de-DE" u="sng" dirty="0" err="1">
                <a:hlinkClick r:id="rId5"/>
              </a:rPr>
              <a:t>Unported</a:t>
            </a:r>
            <a:r>
              <a:rPr lang="de-DE" u="sng" dirty="0">
                <a:hlinkClick r:id="rId5"/>
              </a:rPr>
              <a:t> License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54237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4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DFDCF1-D634-4C25-8816-0209B42BA14F}"/>
              </a:ext>
            </a:extLst>
          </p:cNvPr>
          <p:cNvSpPr txBox="1"/>
          <p:nvPr/>
        </p:nvSpPr>
        <p:spPr>
          <a:xfrm>
            <a:off x="404725" y="1274700"/>
            <a:ext cx="116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	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04988B3-8BE4-4FCD-9C36-B1E0930EE9BD}"/>
              </a:ext>
            </a:extLst>
          </p:cNvPr>
          <p:cNvSpPr/>
          <p:nvPr/>
        </p:nvSpPr>
        <p:spPr>
          <a:xfrm>
            <a:off x="-450951" y="1727704"/>
            <a:ext cx="1074835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dirty="0"/>
              <a:t>kostenfreie Lehr- und Lernmaterialien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dirty="0"/>
              <a:t>auf geprüften Plattformen verfügbar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dirty="0"/>
              <a:t>für jeden verwendbar 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dirty="0"/>
              <a:t>stehen nicht unter dem Copyright</a:t>
            </a:r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de-DE" dirty="0"/>
              <a:t>in der Regel unter Creative Commons lizensiert</a:t>
            </a:r>
          </a:p>
        </p:txBody>
      </p:sp>
    </p:spTree>
    <p:extLst>
      <p:ext uri="{BB962C8B-B14F-4D97-AF65-F5344CB8AC3E}">
        <p14:creationId xmlns:p14="http://schemas.microsoft.com/office/powerpoint/2010/main" val="79990710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73A5-55E5-4436-949F-FE55C4AD31D0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5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20161B7-A87C-4A53-AC11-215BB92506C8}"/>
              </a:ext>
            </a:extLst>
          </p:cNvPr>
          <p:cNvSpPr/>
          <p:nvPr/>
        </p:nvSpPr>
        <p:spPr>
          <a:xfrm>
            <a:off x="838200" y="1259194"/>
            <a:ext cx="95065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de-DE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72D11C7-485D-491B-A60B-4D081F2110D7}"/>
              </a:ext>
            </a:extLst>
          </p:cNvPr>
          <p:cNvSpPr/>
          <p:nvPr/>
        </p:nvSpPr>
        <p:spPr>
          <a:xfrm>
            <a:off x="838200" y="1616420"/>
            <a:ext cx="77094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7A003F"/>
                </a:solidFill>
              </a:rPr>
              <a:t>Freie Bildungsmaterialien (OER) können z. B. sein:</a:t>
            </a:r>
          </a:p>
          <a:p>
            <a:endParaRPr lang="de-DE" b="1" dirty="0">
              <a:solidFill>
                <a:srgbClr val="7A003F"/>
              </a:solidFill>
            </a:endParaRPr>
          </a:p>
          <a:p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Skripte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Animationen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Übungsaufgaben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Vortragsfolien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Lern-Videos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lvl="1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D79C22C-A10C-4393-B5B9-9796ED31C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58" y="2213337"/>
            <a:ext cx="4340604" cy="2893736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B7CFCA3-AF6B-4287-B1D5-F1EBA6EB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Abb.: https://pixabay.com/de/photos/computer-schule-kopfhörer-bücher-5130405/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55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6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DFDCF1-D634-4C25-8816-0209B42BA14F}"/>
              </a:ext>
            </a:extLst>
          </p:cNvPr>
          <p:cNvSpPr txBox="1"/>
          <p:nvPr/>
        </p:nvSpPr>
        <p:spPr>
          <a:xfrm>
            <a:off x="475675" y="1307837"/>
            <a:ext cx="10878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7A003F"/>
                </a:solidFill>
              </a:rPr>
              <a:t>Und was heißt Creative Commons?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04988B3-8BE4-4FCD-9C36-B1E0930EE9BD}"/>
              </a:ext>
            </a:extLst>
          </p:cNvPr>
          <p:cNvSpPr/>
          <p:nvPr/>
        </p:nvSpPr>
        <p:spPr>
          <a:xfrm>
            <a:off x="535637" y="2570035"/>
            <a:ext cx="103406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Gemeinnützige Organisation, die 2001 in den USA gegründet wurde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Stellt verschiedene Standard-Lizenzverträge zur Verfügung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Lizenzen sind für beliebige Werke anwendbar, die unter das Urheberrecht fallen 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Dadurch kann der Schöpfer z. B. das Recht zum Kopieren, Verändern und Wiederveröffentlichen allen zugestehen</a:t>
            </a:r>
          </a:p>
        </p:txBody>
      </p:sp>
    </p:spTree>
    <p:extLst>
      <p:ext uri="{BB962C8B-B14F-4D97-AF65-F5344CB8AC3E}">
        <p14:creationId xmlns:p14="http://schemas.microsoft.com/office/powerpoint/2010/main" val="298991501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7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DFDCF1-D634-4C25-8816-0209B42BA14F}"/>
              </a:ext>
            </a:extLst>
          </p:cNvPr>
          <p:cNvSpPr txBox="1"/>
          <p:nvPr/>
        </p:nvSpPr>
        <p:spPr>
          <a:xfrm>
            <a:off x="359757" y="1342318"/>
            <a:ext cx="114724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7A003F"/>
                </a:solidFill>
              </a:rPr>
              <a:t>Creative Commons Lizenzen         können folgende Bausteine angehängt werden: BY, SA, ND, NC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solidFill>
                <a:srgbClr val="7A003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7A003F"/>
                </a:solidFill>
              </a:rPr>
              <a:t>Aber was bedeuten die Bausteine?</a:t>
            </a:r>
          </a:p>
          <a:p>
            <a:endParaRPr lang="de-DE" dirty="0"/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endParaRPr lang="de-DE" dirty="0"/>
          </a:p>
          <a:p>
            <a:r>
              <a:rPr lang="de-DE" dirty="0"/>
              <a:t>	</a:t>
            </a:r>
          </a:p>
          <a:p>
            <a:r>
              <a:rPr lang="de-DE" dirty="0"/>
              <a:t>	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0FB97F0-5B0D-4E15-8F66-3754576AF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648" y="1342318"/>
            <a:ext cx="337504" cy="33750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A743EF82-1CFA-409D-8633-DF3D032E5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47" y="2634979"/>
            <a:ext cx="9878804" cy="298174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3B5F0A7-AB89-45CE-88CC-727E16ED0495}"/>
              </a:ext>
            </a:extLst>
          </p:cNvPr>
          <p:cNvSpPr txBox="1"/>
          <p:nvPr/>
        </p:nvSpPr>
        <p:spPr>
          <a:xfrm>
            <a:off x="443647" y="5841152"/>
            <a:ext cx="37802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Die OVGU-Standard-Lizenz für Open Educational Resources ist CC-BY.</a:t>
            </a:r>
          </a:p>
        </p:txBody>
      </p:sp>
    </p:spTree>
    <p:extLst>
      <p:ext uri="{BB962C8B-B14F-4D97-AF65-F5344CB8AC3E}">
        <p14:creationId xmlns:p14="http://schemas.microsoft.com/office/powerpoint/2010/main" val="241578237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8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07B01C3-4F5C-4559-BBD4-3D1F12FC82B9}"/>
              </a:ext>
            </a:extLst>
          </p:cNvPr>
          <p:cNvSpPr/>
          <p:nvPr/>
        </p:nvSpPr>
        <p:spPr>
          <a:xfrm>
            <a:off x="0" y="1383488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ADB84D5-5B3A-4E33-AACA-2D901D971EDF}"/>
              </a:ext>
            </a:extLst>
          </p:cNvPr>
          <p:cNvSpPr txBox="1"/>
          <p:nvPr/>
        </p:nvSpPr>
        <p:spPr>
          <a:xfrm>
            <a:off x="343949" y="2031727"/>
            <a:ext cx="11533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solidFill>
                  <a:srgbClr val="7A003F"/>
                </a:solidFill>
              </a:rPr>
              <a:t>Aber wozu das alles?</a:t>
            </a:r>
          </a:p>
          <a:p>
            <a:pPr algn="ctr"/>
            <a:endParaRPr lang="de-DE" sz="4800" dirty="0">
              <a:solidFill>
                <a:srgbClr val="7A003F"/>
              </a:solidFill>
            </a:endParaRPr>
          </a:p>
          <a:p>
            <a:pPr algn="ctr"/>
            <a:r>
              <a:rPr lang="de-DE" sz="4800" dirty="0">
                <a:solidFill>
                  <a:srgbClr val="7A003F"/>
                </a:solidFill>
              </a:rPr>
              <a:t>Was bringt es mir, meine Lehrmaterialien zu veröffentlichen?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4C6EF28-A2F4-4762-91EA-A1C26D0E2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824" y="1291904"/>
            <a:ext cx="1996084" cy="206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8880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FBF2F4-7C0C-4FA5-BE97-6C1884A7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32C-7B74-49D1-88F0-E759748371A8}" type="datetime1">
              <a:rPr lang="de-DE" smtClean="0"/>
              <a:t>02.06.2020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98FAD0-F444-4649-A008-8A545845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5B5FD-09F3-4872-81B2-19C77A71CCC1}" type="slidenum">
              <a:rPr lang="de-DE" smtClean="0"/>
              <a:t>9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897E683-DC3B-40FE-B4AF-1C9486354AB8}"/>
              </a:ext>
            </a:extLst>
          </p:cNvPr>
          <p:cNvSpPr/>
          <p:nvPr/>
        </p:nvSpPr>
        <p:spPr>
          <a:xfrm>
            <a:off x="186612" y="893737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A40667-67B9-4951-B847-2BE2BCBA0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111969"/>
            <a:ext cx="1998804" cy="71988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48EA512-38BF-4901-A440-2711432E0EDF}"/>
              </a:ext>
            </a:extLst>
          </p:cNvPr>
          <p:cNvSpPr/>
          <p:nvPr/>
        </p:nvSpPr>
        <p:spPr>
          <a:xfrm>
            <a:off x="186612" y="6233204"/>
            <a:ext cx="11691257" cy="149289"/>
          </a:xfrm>
          <a:prstGeom prst="rect">
            <a:avLst/>
          </a:prstGeom>
          <a:solidFill>
            <a:srgbClr val="7A00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594E27A-0951-4BC1-9373-F38819EB3159}"/>
              </a:ext>
            </a:extLst>
          </p:cNvPr>
          <p:cNvSpPr txBox="1"/>
          <p:nvPr/>
        </p:nvSpPr>
        <p:spPr>
          <a:xfrm>
            <a:off x="186612" y="1652956"/>
            <a:ext cx="52405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7A003F"/>
                </a:solidFill>
              </a:rPr>
              <a:t>Mehr Nutzen:</a:t>
            </a:r>
          </a:p>
          <a:p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Zeitersparnis bei der Erstellung eigener Lehrmaterialien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Großes und vielfältiges Angebot an freien Materialien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Reichweite der Arbeit und Reputation werden erhöht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Austausch mit Kollegen und Kolleginnen weltweit </a:t>
            </a:r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588A47D-F1D2-4D88-B4EB-4CDB82ACC8FB}"/>
              </a:ext>
            </a:extLst>
          </p:cNvPr>
          <p:cNvSpPr txBox="1"/>
          <p:nvPr/>
        </p:nvSpPr>
        <p:spPr>
          <a:xfrm>
            <a:off x="5801445" y="1652956"/>
            <a:ext cx="6076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7A003F"/>
                </a:solidFill>
              </a:rPr>
              <a:t>Weniger Sorgen: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Mehr Zeit für Forschung und Innovation in der Lehre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Reduzierter Verwaltungsaufwand 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Urheberrechtliche Hürden werden abgebaut</a:t>
            </a:r>
          </a:p>
          <a:p>
            <a:pPr lvl="1"/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dirty="0"/>
              <a:t>Leichter Kontakt zu neuen Zielgruppen</a:t>
            </a:r>
          </a:p>
        </p:txBody>
      </p:sp>
    </p:spTree>
    <p:extLst>
      <p:ext uri="{BB962C8B-B14F-4D97-AF65-F5344CB8AC3E}">
        <p14:creationId xmlns:p14="http://schemas.microsoft.com/office/powerpoint/2010/main" val="321354600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</Words>
  <Application>Microsoft Office PowerPoint</Application>
  <PresentationFormat>Breitbild</PresentationFormat>
  <Paragraphs>190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skutz</dc:creator>
  <cp:lastModifiedBy>skutz</cp:lastModifiedBy>
  <cp:revision>71</cp:revision>
  <dcterms:created xsi:type="dcterms:W3CDTF">2020-05-13T07:38:09Z</dcterms:created>
  <dcterms:modified xsi:type="dcterms:W3CDTF">2020-06-02T12:13:13Z</dcterms:modified>
</cp:coreProperties>
</file>